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79" r:id="rId2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3" Type="http://schemas.openxmlformats.org/officeDocument/2006/relationships/slide" Target="slides/slide14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09.xml"/><Relationship Id="rId2" Type="http://schemas.openxmlformats.org/officeDocument/2006/relationships/image" Target="../media/image294.png"/><Relationship Id="rId3" Type="http://schemas.openxmlformats.org/officeDocument/2006/relationships/image" Target="../media/image295.png"/></Relationships>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BE26E9B1-C527-D1C2-0509-5AA1F413D7CB}"/>
              </a:ext>
            </a:extLst>
          </p:cNvPr>
          <p:cNvSpPr>
            <a:spLocks noGrp="1"/>
          </p:cNvSpPr>
          <p:nvPr>
            <p:ph type="ftr"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Dmitri Denisov</a:t>
            </a:r>
            <a:endParaRPr kumimoji="0" lang="en-US" altLang="zh-CN" sz="1400" b="1" i="0" u="none" strike="noStrike" kern="1200" cap="none" spc="0" normalizeH="0" baseline="0" noProof="0">
              <a:ln>
                <a:noFill/>
              </a:ln>
              <a:solidFill>
                <a:srgbClr val="FA00FA"/>
              </a:solidFill>
              <a:effectLst/>
              <a:uLnTx/>
              <a:uFillTx/>
              <a:latin typeface="Comic Sans MS" panose="030F0702030302020204" pitchFamily="66" charset="0"/>
              <a:ea typeface="宋体" panose="02010600030101010101" pitchFamily="2" charset="-122"/>
              <a:cs typeface="+mn-cs"/>
            </a:endParaRPr>
          </a:p>
        </p:txBody>
      </p:sp>
      <p:sp>
        <p:nvSpPr>
          <p:cNvPr id="418818" name="Rectangle 2">
            <a:extLst>
              <a:ext uri="{FF2B5EF4-FFF2-40B4-BE49-F238E27FC236}">
                <a16:creationId xmlns:a16="http://schemas.microsoft.com/office/drawing/2014/main" id="{EF1D497C-0AD6-DC70-A3AE-1EBEF9CB4224}"/>
              </a:ext>
            </a:extLst>
          </p:cNvPr>
          <p:cNvSpPr>
            <a:spLocks noGrp="1" noChangeArrowheads="1"/>
          </p:cNvSpPr>
          <p:nvPr>
            <p:ph type="title"/>
          </p:nvPr>
        </p:nvSpPr>
        <p:spPr/>
        <p:txBody>
          <a:bodyPr/>
          <a:lstStyle/>
          <a:p>
            <a:r>
              <a:rPr lang="en-US" altLang="zh-CN">
                <a:ea typeface="宋体" panose="02010600030101010101" pitchFamily="2" charset="-122"/>
              </a:rPr>
              <a:t>D0 Summary</a:t>
            </a:r>
          </a:p>
        </p:txBody>
      </p:sp>
      <p:sp>
        <p:nvSpPr>
          <p:cNvPr id="418819" name="Rectangle 3">
            <a:extLst>
              <a:ext uri="{FF2B5EF4-FFF2-40B4-BE49-F238E27FC236}">
                <a16:creationId xmlns:a16="http://schemas.microsoft.com/office/drawing/2014/main" id="{4CD1F320-8994-C507-3D01-9E1A9F9C5495}"/>
              </a:ext>
            </a:extLst>
          </p:cNvPr>
          <p:cNvSpPr>
            <a:spLocks noGrp="1" noChangeArrowheads="1"/>
          </p:cNvSpPr>
          <p:nvPr>
            <p:ph type="body" idx="1"/>
          </p:nvPr>
        </p:nvSpPr>
        <p:spPr>
          <a:xfrm>
            <a:off x="228600" y="990600"/>
            <a:ext cx="8534400" cy="2438400"/>
          </a:xfrm>
        </p:spPr>
        <p:txBody>
          <a:bodyPr/>
          <a:lstStyle/>
          <a:p>
            <a:pPr>
              <a:lnSpc>
                <a:spcPct val="90000"/>
              </a:lnSpc>
            </a:pPr>
            <a:r>
              <a:rPr lang="en-US" altLang="zh-CN" sz="1600">
                <a:ea typeface="宋体" panose="02010600030101010101" pitchFamily="2" charset="-122"/>
              </a:rPr>
              <a:t>Smoothly collecting physics data</a:t>
            </a:r>
          </a:p>
          <a:p>
            <a:pPr lvl="1">
              <a:lnSpc>
                <a:spcPct val="90000"/>
              </a:lnSpc>
            </a:pPr>
            <a:r>
              <a:rPr lang="en-US" altLang="zh-CN" sz="1400">
                <a:ea typeface="宋体" panose="02010600030101010101" pitchFamily="2" charset="-122"/>
              </a:rPr>
              <a:t>Data taking efficiency last week is good ~87%</a:t>
            </a:r>
          </a:p>
          <a:p>
            <a:pPr lvl="2">
              <a:lnSpc>
                <a:spcPct val="90000"/>
              </a:lnSpc>
            </a:pPr>
            <a:r>
              <a:rPr lang="en-US" altLang="zh-CN" sz="1200">
                <a:ea typeface="宋体" panose="02010600030101010101" pitchFamily="2" charset="-122"/>
              </a:rPr>
              <a:t>Almost 10 pb-1 recorded</a:t>
            </a:r>
          </a:p>
          <a:p>
            <a:pPr lvl="2">
              <a:lnSpc>
                <a:spcPct val="90000"/>
              </a:lnSpc>
            </a:pPr>
            <a:r>
              <a:rPr lang="en-US" altLang="zh-CN" sz="1200">
                <a:ea typeface="宋体" panose="02010600030101010101" pitchFamily="2" charset="-122"/>
              </a:rPr>
              <a:t>Best day in terms of recorded luminosity – during record store on Thursday</a:t>
            </a:r>
          </a:p>
          <a:p>
            <a:pPr lvl="1">
              <a:lnSpc>
                <a:spcPct val="90000"/>
              </a:lnSpc>
            </a:pPr>
            <a:r>
              <a:rPr lang="en-US" altLang="zh-CN" sz="1400">
                <a:ea typeface="宋体" panose="02010600030101010101" pitchFamily="2" charset="-122"/>
              </a:rPr>
              <a:t>Problems affected data taking are all understood and resolved</a:t>
            </a:r>
          </a:p>
          <a:p>
            <a:pPr>
              <a:lnSpc>
                <a:spcPct val="90000"/>
              </a:lnSpc>
            </a:pPr>
            <a:endParaRPr lang="en-US" altLang="zh-CN" sz="1600">
              <a:ea typeface="宋体" panose="02010600030101010101" pitchFamily="2" charset="-122"/>
            </a:endParaRPr>
          </a:p>
          <a:p>
            <a:pPr>
              <a:lnSpc>
                <a:spcPct val="90000"/>
              </a:lnSpc>
            </a:pPr>
            <a:r>
              <a:rPr lang="en-US" altLang="zh-CN" sz="1600">
                <a:ea typeface="宋体" panose="02010600030101010101" pitchFamily="2" charset="-122"/>
              </a:rPr>
              <a:t>This week is D0 collaboration meeting (at Fermilab)</a:t>
            </a:r>
          </a:p>
          <a:p>
            <a:pPr lvl="1">
              <a:lnSpc>
                <a:spcPct val="90000"/>
              </a:lnSpc>
            </a:pPr>
            <a:r>
              <a:rPr lang="en-US" altLang="zh-CN" sz="1400">
                <a:ea typeface="宋体" panose="02010600030101010101" pitchFamily="2" charset="-122"/>
              </a:rPr>
              <a:t>Major focus is physics analysis for coming winter and summer conferences</a:t>
            </a:r>
          </a:p>
          <a:p>
            <a:pPr lvl="1">
              <a:lnSpc>
                <a:spcPct val="90000"/>
              </a:lnSpc>
            </a:pPr>
            <a:r>
              <a:rPr lang="en-US" altLang="zh-CN" sz="1400">
                <a:ea typeface="宋体" panose="02010600030101010101" pitchFamily="2" charset="-122"/>
              </a:rPr>
              <a:t>Data samples well above Run I</a:t>
            </a:r>
          </a:p>
          <a:p>
            <a:pPr lvl="1">
              <a:lnSpc>
                <a:spcPct val="90000"/>
              </a:lnSpc>
            </a:pPr>
            <a:r>
              <a:rPr lang="en-US" altLang="zh-CN" sz="1400">
                <a:ea typeface="宋体" panose="02010600030101010101" pitchFamily="2" charset="-122"/>
              </a:rPr>
              <a:t>Detectors are more complex then in Run I – more time/efforts needed to understand them well</a:t>
            </a:r>
          </a:p>
          <a:p>
            <a:pPr lvl="1">
              <a:lnSpc>
                <a:spcPct val="90000"/>
              </a:lnSpc>
            </a:pPr>
            <a:r>
              <a:rPr lang="en-US" altLang="zh-CN" sz="1400">
                <a:ea typeface="宋体" panose="02010600030101010101" pitchFamily="2" charset="-122"/>
              </a:rPr>
              <a:t>Many interesting results are coming</a:t>
            </a:r>
          </a:p>
          <a:p>
            <a:pPr lvl="2">
              <a:lnSpc>
                <a:spcPct val="90000"/>
              </a:lnSpc>
            </a:pPr>
            <a:r>
              <a:rPr lang="en-US" altLang="zh-CN" sz="1200">
                <a:ea typeface="宋体" panose="02010600030101010101" pitchFamily="2" charset="-122"/>
              </a:rPr>
              <a:t>66 talks during Sunday –Tuesday D0 Physics Workshop this week!</a:t>
            </a:r>
          </a:p>
        </p:txBody>
      </p:sp>
      <p:pic>
        <p:nvPicPr>
          <p:cNvPr id="419323" name="Picture 507">
            <a:extLst>
              <a:ext uri="{FF2B5EF4-FFF2-40B4-BE49-F238E27FC236}">
                <a16:creationId xmlns:a16="http://schemas.microsoft.com/office/drawing/2014/main" id="{E5A5562D-C3BD-D69C-7DC3-8CBA2E285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1910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419325" name="Picture 509">
            <a:extLst>
              <a:ext uri="{FF2B5EF4-FFF2-40B4-BE49-F238E27FC236}">
                <a16:creationId xmlns:a16="http://schemas.microsoft.com/office/drawing/2014/main" id="{2D337AFB-AB0D-A1D7-C00A-888A57B1B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114800"/>
            <a:ext cx="2971800" cy="2228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